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61" r:id="rId3"/>
    <p:sldId id="278" r:id="rId4"/>
    <p:sldId id="258" r:id="rId5"/>
    <p:sldId id="280" r:id="rId6"/>
    <p:sldId id="283" r:id="rId7"/>
    <p:sldId id="279" r:id="rId8"/>
    <p:sldId id="281" r:id="rId9"/>
    <p:sldId id="282" r:id="rId10"/>
    <p:sldId id="264" r:id="rId11"/>
    <p:sldId id="284" r:id="rId12"/>
    <p:sldId id="285" r:id="rId13"/>
  </p:sldIdLst>
  <p:sldSz cx="9144000" cy="5143500" type="screen16x9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Базанова Анастасия Романовна" initials="БАР" lastIdx="2" clrIdx="0">
    <p:extLst>
      <p:ext uri="{19B8F6BF-5375-455C-9EA6-DF929625EA0E}">
        <p15:presenceInfo xmlns:p15="http://schemas.microsoft.com/office/powerpoint/2012/main" userId="S-1-5-21-1505972566-2156897661-2636268315-24607" providerId="AD"/>
      </p:ext>
    </p:extLst>
  </p:cmAuthor>
  <p:cmAuthor id="2" name="Viktoria Tiagunova" initials="VT" lastIdx="1" clrIdx="1">
    <p:extLst>
      <p:ext uri="{19B8F6BF-5375-455C-9EA6-DF929625EA0E}">
        <p15:presenceInfo xmlns:p15="http://schemas.microsoft.com/office/powerpoint/2012/main" userId="ae6b39a205badcf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60E0E"/>
    <a:srgbClr val="20694C"/>
    <a:srgbClr val="007F44"/>
    <a:srgbClr val="3F7451"/>
    <a:srgbClr val="69221C"/>
    <a:srgbClr val="BC1312"/>
    <a:srgbClr val="33AC5E"/>
    <a:srgbClr val="72E094"/>
    <a:srgbClr val="0B805C"/>
    <a:srgbClr val="00994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84E427A-3D55-4303-BF80-6455036E1DE7}" styleName="Стиль из темы 1 - акцент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1E4AEA4-8DFA-4A89-87EB-49C32662AFE0}" styleName="Средний стиль 2 - акцент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9" autoAdjust="0"/>
  </p:normalViewPr>
  <p:slideViewPr>
    <p:cSldViewPr>
      <p:cViewPr varScale="1">
        <p:scale>
          <a:sx n="80" d="100"/>
          <a:sy n="80" d="100"/>
        </p:scale>
        <p:origin x="132" y="122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C09C29-EAB6-4E92-8548-77707F9F9EC0}" type="datetimeFigureOut">
              <a:rPr lang="ru-RU" smtClean="0"/>
              <a:t>08.12.2020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886198-7871-4743-B87F-676E83CBC9D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222111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1597821"/>
            <a:ext cx="7772400" cy="1102519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27038-3F37-4307-9F36-94311FF1EB8B}" type="datetimeFigureOut">
              <a:rPr lang="ru-RU" smtClean="0"/>
              <a:t>08.12.2020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16DE5-CBD9-47C3-9809-5E594B328E2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683786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27038-3F37-4307-9F36-94311FF1EB8B}" type="datetimeFigureOut">
              <a:rPr lang="ru-RU" smtClean="0"/>
              <a:t>08.12.2020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16DE5-CBD9-47C3-9809-5E594B328E2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354437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154783"/>
            <a:ext cx="2057400" cy="329088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154783"/>
            <a:ext cx="6019800" cy="329088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27038-3F37-4307-9F36-94311FF1EB8B}" type="datetimeFigureOut">
              <a:rPr lang="ru-RU" smtClean="0"/>
              <a:t>08.12.2020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16DE5-CBD9-47C3-9809-5E594B328E2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289603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27038-3F37-4307-9F36-94311FF1EB8B}" type="datetimeFigureOut">
              <a:rPr lang="ru-RU" smtClean="0"/>
              <a:t>08.12.2020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16DE5-CBD9-47C3-9809-5E594B328E2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15896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27038-3F37-4307-9F36-94311FF1EB8B}" type="datetimeFigureOut">
              <a:rPr lang="ru-RU" smtClean="0"/>
              <a:t>08.12.2020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16DE5-CBD9-47C3-9809-5E594B328E2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322822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57200" y="900115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48200" y="900115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27038-3F37-4307-9F36-94311FF1EB8B}" type="datetimeFigureOut">
              <a:rPr lang="ru-RU" smtClean="0"/>
              <a:t>08.12.2020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16DE5-CBD9-47C3-9809-5E594B328E2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56036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30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45030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27038-3F37-4307-9F36-94311FF1EB8B}" type="datetimeFigureOut">
              <a:rPr lang="ru-RU" smtClean="0"/>
              <a:t>08.12.2020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16DE5-CBD9-47C3-9809-5E594B328E2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616670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27038-3F37-4307-9F36-94311FF1EB8B}" type="datetimeFigureOut">
              <a:rPr lang="ru-RU" smtClean="0"/>
              <a:t>08.12.2020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16DE5-CBD9-47C3-9809-5E594B328E2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577290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27038-3F37-4307-9F36-94311FF1EB8B}" type="datetimeFigureOut">
              <a:rPr lang="ru-RU" smtClean="0"/>
              <a:t>08.12.2020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16DE5-CBD9-47C3-9809-5E594B328E2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903437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5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75050" y="204790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5" y="1076328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27038-3F37-4307-9F36-94311FF1EB8B}" type="datetimeFigureOut">
              <a:rPr lang="ru-RU" smtClean="0"/>
              <a:t>08.12.2020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16DE5-CBD9-47C3-9809-5E594B328E2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492089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4025505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27038-3F37-4307-9F36-94311FF1EB8B}" type="datetimeFigureOut">
              <a:rPr lang="ru-RU" smtClean="0"/>
              <a:t>08.12.2020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16DE5-CBD9-47C3-9809-5E594B328E2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299658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B27038-3F37-4307-9F36-94311FF1EB8B}" type="datetimeFigureOut">
              <a:rPr lang="ru-RU" smtClean="0"/>
              <a:t>08.12.2020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616DE5-CBD9-47C3-9809-5E594B328E2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275402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9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g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4.png"/><Relationship Id="rId7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"/>
          <p:cNvSpPr txBox="1">
            <a:spLocks noChangeArrowheads="1"/>
          </p:cNvSpPr>
          <p:nvPr/>
        </p:nvSpPr>
        <p:spPr bwMode="auto">
          <a:xfrm>
            <a:off x="4552165" y="468660"/>
            <a:ext cx="3923928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cs typeface="Arial" charset="0"/>
              </a:defRPr>
            </a:lvl9pPr>
          </a:lstStyle>
          <a:p>
            <a:pPr algn="ctr"/>
            <a:r>
              <a:rPr lang="ru-RU" sz="2400" b="1" dirty="0">
                <a:solidFill>
                  <a:srgbClr val="960E0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Разработка домашней метеостанции на архитектуре одноплатных ПК</a:t>
            </a:r>
          </a:p>
        </p:txBody>
      </p:sp>
      <p:sp>
        <p:nvSpPr>
          <p:cNvPr id="16" name="Прямоугольник 15"/>
          <p:cNvSpPr/>
          <p:nvPr/>
        </p:nvSpPr>
        <p:spPr>
          <a:xfrm>
            <a:off x="5346278" y="3435846"/>
            <a:ext cx="379772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ru-RU" b="1" dirty="0">
                <a:solidFill>
                  <a:srgbClr val="960E0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Проверил:</a:t>
            </a:r>
          </a:p>
          <a:p>
            <a:pPr algn="r"/>
            <a:r>
              <a:rPr lang="ru-RU" b="1" dirty="0">
                <a:solidFill>
                  <a:srgbClr val="960E0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Бабешко Владимир</a:t>
            </a:r>
          </a:p>
          <a:p>
            <a:pPr algn="r"/>
            <a:r>
              <a:rPr lang="ru-RU" b="1" dirty="0">
                <a:solidFill>
                  <a:srgbClr val="960E0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Николаевич</a:t>
            </a:r>
          </a:p>
          <a:p>
            <a:pPr algn="r"/>
            <a:r>
              <a:rPr lang="ru-RU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К.н.т</a:t>
            </a:r>
            <a:r>
              <a:rPr lang="ru-RU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GB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доцент</a:t>
            </a:r>
          </a:p>
          <a:p>
            <a:endParaRPr lang="ru-RU" sz="1400" dirty="0">
              <a:solidFill>
                <a:schemeClr val="tx1">
                  <a:lumMod val="85000"/>
                  <a:lumOff val="1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endParaRPr lang="ru-RU" sz="1400" dirty="0">
              <a:solidFill>
                <a:schemeClr val="tx1">
                  <a:lumMod val="85000"/>
                  <a:lumOff val="1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9" y="163947"/>
            <a:ext cx="5132065" cy="4510893"/>
          </a:xfrm>
          <a:prstGeom prst="rect">
            <a:avLst/>
          </a:prstGeom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5B3BD480-9BC4-4248-BC24-57587751D995}"/>
              </a:ext>
            </a:extLst>
          </p:cNvPr>
          <p:cNvSpPr/>
          <p:nvPr/>
        </p:nvSpPr>
        <p:spPr>
          <a:xfrm>
            <a:off x="5312077" y="1952253"/>
            <a:ext cx="379772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ru-RU" b="1" dirty="0">
                <a:solidFill>
                  <a:srgbClr val="960E0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Выполнил:</a:t>
            </a:r>
          </a:p>
          <a:p>
            <a:pPr algn="r"/>
            <a:r>
              <a:rPr lang="ru-RU" b="1" dirty="0">
                <a:solidFill>
                  <a:srgbClr val="960E0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Чернаков Кирилл</a:t>
            </a:r>
          </a:p>
          <a:p>
            <a:pPr algn="r"/>
            <a:r>
              <a:rPr lang="ru-RU" b="1" dirty="0">
                <a:solidFill>
                  <a:srgbClr val="960E0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Олегович</a:t>
            </a:r>
          </a:p>
          <a:p>
            <a:pPr algn="r"/>
            <a:r>
              <a:rPr lang="ru-RU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Студент группы АВТ-813, АВТФ</a:t>
            </a:r>
          </a:p>
          <a:p>
            <a:endParaRPr lang="ru-RU" sz="1400" dirty="0">
              <a:solidFill>
                <a:schemeClr val="tx1">
                  <a:lumMod val="85000"/>
                  <a:lumOff val="1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endParaRPr lang="ru-RU" sz="1400" dirty="0">
              <a:solidFill>
                <a:schemeClr val="tx1">
                  <a:lumMod val="85000"/>
                  <a:lumOff val="1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02113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с одним скругленным углом 3"/>
          <p:cNvSpPr/>
          <p:nvPr/>
        </p:nvSpPr>
        <p:spPr>
          <a:xfrm flipV="1">
            <a:off x="-11347" y="-11791"/>
            <a:ext cx="9144000" cy="375386"/>
          </a:xfrm>
          <a:prstGeom prst="round1Rect">
            <a:avLst/>
          </a:prstGeom>
          <a:solidFill>
            <a:srgbClr val="960E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Заголовок 1"/>
          <p:cNvSpPr>
            <a:spLocks noGrp="1"/>
          </p:cNvSpPr>
          <p:nvPr>
            <p:ph type="title"/>
          </p:nvPr>
        </p:nvSpPr>
        <p:spPr>
          <a:xfrm>
            <a:off x="618224" y="61963"/>
            <a:ext cx="7981568" cy="277539"/>
          </a:xfrm>
        </p:spPr>
        <p:txBody>
          <a:bodyPr>
            <a:noAutofit/>
          </a:bodyPr>
          <a:lstStyle/>
          <a:p>
            <a:pPr algn="l"/>
            <a:r>
              <a:rPr lang="ru-RU" sz="16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Разработка домашней метеостанции на архитектуре одноплатных ПК</a:t>
            </a:r>
            <a:endParaRPr lang="ru-RU" sz="1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18224" cy="339502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8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8424" y="16693"/>
            <a:ext cx="366326" cy="342000"/>
          </a:xfrm>
          <a:prstGeom prst="rect">
            <a:avLst/>
          </a:prstGeom>
        </p:spPr>
      </p:pic>
      <p:pic>
        <p:nvPicPr>
          <p:cNvPr id="3" name="937909357256">
            <a:hlinkClick r:id="" action="ppaction://media"/>
            <a:extLst>
              <a:ext uri="{FF2B5EF4-FFF2-40B4-BE49-F238E27FC236}">
                <a16:creationId xmlns:a16="http://schemas.microsoft.com/office/drawing/2014/main" id="{39A02C00-1B24-4D5F-97F4-AF577704A87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96533" y="437349"/>
            <a:ext cx="7224949" cy="4053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268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17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с одним скругленным углом 3"/>
          <p:cNvSpPr/>
          <p:nvPr/>
        </p:nvSpPr>
        <p:spPr>
          <a:xfrm flipV="1">
            <a:off x="0" y="0"/>
            <a:ext cx="9144000" cy="375386"/>
          </a:xfrm>
          <a:prstGeom prst="round1Rect">
            <a:avLst/>
          </a:prstGeom>
          <a:solidFill>
            <a:srgbClr val="960E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Заголовок 1"/>
          <p:cNvSpPr txBox="1">
            <a:spLocks/>
          </p:cNvSpPr>
          <p:nvPr/>
        </p:nvSpPr>
        <p:spPr>
          <a:xfrm>
            <a:off x="-324544" y="80634"/>
            <a:ext cx="7956376" cy="2775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16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Разработка домашней метеостанции на архитектуре одноплатных ПК</a:t>
            </a:r>
            <a:endParaRPr lang="ru-RU" sz="1600" dirty="0">
              <a:solidFill>
                <a:srgbClr val="960E0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18224" cy="339502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8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8424" y="16693"/>
            <a:ext cx="366326" cy="342000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0E494162-8FB2-4E3D-981D-3B1E6E85F8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6194"/>
            <a:ext cx="9161836" cy="4313963"/>
          </a:xfrm>
          <a:prstGeom prst="rect">
            <a:avLst/>
          </a:prstGeom>
        </p:spPr>
      </p:pic>
      <p:grpSp>
        <p:nvGrpSpPr>
          <p:cNvPr id="8" name="Группа 7"/>
          <p:cNvGrpSpPr/>
          <p:nvPr/>
        </p:nvGrpSpPr>
        <p:grpSpPr>
          <a:xfrm>
            <a:off x="370909" y="469703"/>
            <a:ext cx="1968844" cy="586845"/>
            <a:chOff x="332379" y="699542"/>
            <a:chExt cx="5249920" cy="432048"/>
          </a:xfrm>
        </p:grpSpPr>
        <p:grpSp>
          <p:nvGrpSpPr>
            <p:cNvPr id="9" name="Группа 8"/>
            <p:cNvGrpSpPr/>
            <p:nvPr/>
          </p:nvGrpSpPr>
          <p:grpSpPr>
            <a:xfrm>
              <a:off x="332379" y="699542"/>
              <a:ext cx="5249920" cy="432048"/>
              <a:chOff x="332379" y="699542"/>
              <a:chExt cx="5249920" cy="432048"/>
            </a:xfrm>
          </p:grpSpPr>
          <p:sp>
            <p:nvSpPr>
              <p:cNvPr id="11" name="Скругленный прямоугольник 10"/>
              <p:cNvSpPr/>
              <p:nvPr/>
            </p:nvSpPr>
            <p:spPr>
              <a:xfrm>
                <a:off x="332379" y="699542"/>
                <a:ext cx="5249920" cy="432048"/>
              </a:xfrm>
              <a:prstGeom prst="roundRect">
                <a:avLst/>
              </a:prstGeom>
              <a:solidFill>
                <a:schemeClr val="bg1"/>
              </a:solidFill>
              <a:ln w="12700">
                <a:solidFill>
                  <a:srgbClr val="960E0E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</p:txBody>
          </p:sp>
          <p:sp>
            <p:nvSpPr>
              <p:cNvPr id="12" name="Прямоугольник с двумя скругленными соседними углами 11"/>
              <p:cNvSpPr/>
              <p:nvPr/>
            </p:nvSpPr>
            <p:spPr>
              <a:xfrm rot="16200000">
                <a:off x="242369" y="789552"/>
                <a:ext cx="432048" cy="252028"/>
              </a:xfrm>
              <a:prstGeom prst="round2SameRect">
                <a:avLst>
                  <a:gd name="adj1" fmla="val 30840"/>
                  <a:gd name="adj2" fmla="val 0"/>
                </a:avLst>
              </a:prstGeom>
              <a:solidFill>
                <a:srgbClr val="960E0E"/>
              </a:solidFill>
              <a:ln>
                <a:solidFill>
                  <a:srgbClr val="960E0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  <p:sp>
          <p:nvSpPr>
            <p:cNvPr id="10" name="Заголовок 1"/>
            <p:cNvSpPr txBox="1">
              <a:spLocks/>
            </p:cNvSpPr>
            <p:nvPr/>
          </p:nvSpPr>
          <p:spPr>
            <a:xfrm>
              <a:off x="654123" y="776796"/>
              <a:ext cx="4853981" cy="27753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endParaRPr lang="ru-RU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7" name="Заголовок 1"/>
          <p:cNvSpPr txBox="1">
            <a:spLocks/>
          </p:cNvSpPr>
          <p:nvPr/>
        </p:nvSpPr>
        <p:spPr>
          <a:xfrm>
            <a:off x="618224" y="612264"/>
            <a:ext cx="1577512" cy="3017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1800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Заключение</a:t>
            </a:r>
            <a:endParaRPr lang="ru-RU" sz="1800" b="1" dirty="0">
              <a:solidFill>
                <a:schemeClr val="accent2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3593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cover/>
      </p:transition>
    </mc:Choice>
    <mc:Fallback xmlns="">
      <p:transition spd="slow">
        <p:cover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с одним скругленным углом 3"/>
          <p:cNvSpPr/>
          <p:nvPr/>
        </p:nvSpPr>
        <p:spPr>
          <a:xfrm flipV="1">
            <a:off x="0" y="0"/>
            <a:ext cx="9144000" cy="375386"/>
          </a:xfrm>
          <a:prstGeom prst="round1Rect">
            <a:avLst/>
          </a:prstGeom>
          <a:solidFill>
            <a:srgbClr val="960E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Заголовок 1"/>
          <p:cNvSpPr txBox="1">
            <a:spLocks/>
          </p:cNvSpPr>
          <p:nvPr/>
        </p:nvSpPr>
        <p:spPr>
          <a:xfrm>
            <a:off x="-324544" y="80634"/>
            <a:ext cx="7956376" cy="2775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16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Разработка домашней метеостанции на архитектуре одноплатных ПК</a:t>
            </a:r>
            <a:endParaRPr lang="ru-RU" sz="1600" dirty="0">
              <a:solidFill>
                <a:srgbClr val="960E0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18224" cy="339502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8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8424" y="16693"/>
            <a:ext cx="366326" cy="342000"/>
          </a:xfrm>
          <a:prstGeom prst="rect">
            <a:avLst/>
          </a:prstGeom>
        </p:spPr>
      </p:pic>
      <p:sp>
        <p:nvSpPr>
          <p:cNvPr id="7" name="Заголовок 1"/>
          <p:cNvSpPr txBox="1">
            <a:spLocks/>
          </p:cNvSpPr>
          <p:nvPr/>
        </p:nvSpPr>
        <p:spPr>
          <a:xfrm>
            <a:off x="-1" y="2331306"/>
            <a:ext cx="9143999" cy="3017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6000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Спасибо за внимание</a:t>
            </a:r>
            <a:endParaRPr lang="ru-RU" sz="6000" b="1" dirty="0">
              <a:solidFill>
                <a:schemeClr val="accent2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6328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cover/>
      </p:transition>
    </mc:Choice>
    <mc:Fallback xmlns="">
      <p:transition spd="slow">
        <p:cover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с одним скругленным углом 5"/>
          <p:cNvSpPr/>
          <p:nvPr/>
        </p:nvSpPr>
        <p:spPr>
          <a:xfrm flipV="1">
            <a:off x="0" y="0"/>
            <a:ext cx="9144000" cy="375386"/>
          </a:xfrm>
          <a:prstGeom prst="round1Rect">
            <a:avLst/>
          </a:prstGeom>
          <a:solidFill>
            <a:srgbClr val="960E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93812" y="71643"/>
            <a:ext cx="7956376" cy="277539"/>
          </a:xfrm>
        </p:spPr>
        <p:txBody>
          <a:bodyPr>
            <a:noAutofit/>
          </a:bodyPr>
          <a:lstStyle/>
          <a:p>
            <a:pPr algn="l"/>
            <a:r>
              <a:rPr lang="ru-RU" sz="16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Разработка домашней метеостанции на архитектуре одноплатных ПК</a:t>
            </a:r>
            <a:endParaRPr lang="ru-RU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" name="Рисунок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18224" cy="339502"/>
          </a:xfrm>
          <a:prstGeom prst="rect">
            <a:avLst/>
          </a:prstGeom>
        </p:spPr>
      </p:pic>
      <p:grpSp>
        <p:nvGrpSpPr>
          <p:cNvPr id="5" name="Группа 4"/>
          <p:cNvGrpSpPr/>
          <p:nvPr/>
        </p:nvGrpSpPr>
        <p:grpSpPr>
          <a:xfrm>
            <a:off x="891174" y="896631"/>
            <a:ext cx="7704856" cy="685914"/>
            <a:chOff x="251520" y="658391"/>
            <a:chExt cx="5558610" cy="514350"/>
          </a:xfrm>
        </p:grpSpPr>
        <p:sp>
          <p:nvSpPr>
            <p:cNvPr id="22" name="Скругленный прямоугольник 21"/>
            <p:cNvSpPr/>
            <p:nvPr/>
          </p:nvSpPr>
          <p:spPr>
            <a:xfrm>
              <a:off x="560210" y="699542"/>
              <a:ext cx="5249920" cy="432049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960E0E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28" name="Заголовок 1"/>
            <p:cNvSpPr txBox="1">
              <a:spLocks/>
            </p:cNvSpPr>
            <p:nvPr/>
          </p:nvSpPr>
          <p:spPr>
            <a:xfrm>
              <a:off x="881954" y="776796"/>
              <a:ext cx="4853981" cy="27754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ru-RU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Изучить </a:t>
              </a:r>
              <a:r>
                <a:rPr lang="en-US" sz="16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Raspbian</a:t>
              </a:r>
              <a:r>
                <a:rPr 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;</a:t>
              </a:r>
              <a:endParaRPr lang="ru-RU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" name="Овал 2"/>
            <p:cNvSpPr/>
            <p:nvPr/>
          </p:nvSpPr>
          <p:spPr>
            <a:xfrm>
              <a:off x="251520" y="658391"/>
              <a:ext cx="514350" cy="514350"/>
            </a:xfrm>
            <a:prstGeom prst="ellipse">
              <a:avLst/>
            </a:prstGeom>
            <a:solidFill>
              <a:srgbClr val="960E0E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" name="Прямоугольник 3"/>
            <p:cNvSpPr/>
            <p:nvPr/>
          </p:nvSpPr>
          <p:spPr>
            <a:xfrm>
              <a:off x="251520" y="730900"/>
              <a:ext cx="51435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1</a:t>
              </a:r>
              <a:r>
                <a:rPr lang="ru-RU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.</a:t>
              </a:r>
            </a:p>
          </p:txBody>
        </p:sp>
      </p:grpSp>
      <p:grpSp>
        <p:nvGrpSpPr>
          <p:cNvPr id="7" name="Группа 6"/>
          <p:cNvGrpSpPr/>
          <p:nvPr/>
        </p:nvGrpSpPr>
        <p:grpSpPr>
          <a:xfrm>
            <a:off x="891174" y="1733464"/>
            <a:ext cx="7704856" cy="740654"/>
            <a:chOff x="251520" y="1347614"/>
            <a:chExt cx="5558610" cy="514350"/>
          </a:xfrm>
        </p:grpSpPr>
        <p:sp>
          <p:nvSpPr>
            <p:cNvPr id="25" name="Скругленный прямоугольник 24"/>
            <p:cNvSpPr/>
            <p:nvPr/>
          </p:nvSpPr>
          <p:spPr>
            <a:xfrm>
              <a:off x="560210" y="1420123"/>
              <a:ext cx="5249920" cy="432049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960E0E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26" name="Заголовок 1"/>
            <p:cNvSpPr txBox="1">
              <a:spLocks/>
            </p:cNvSpPr>
            <p:nvPr/>
          </p:nvSpPr>
          <p:spPr>
            <a:xfrm>
              <a:off x="881954" y="1466019"/>
              <a:ext cx="4823741" cy="32343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ru-RU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Ознакомиться с одноплатным компьютером </a:t>
              </a:r>
              <a:r>
                <a:rPr lang="ru-RU" sz="1600" dirty="0" err="1">
                  <a:solidFill>
                    <a:srgbClr val="000000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Raspberry</a:t>
              </a:r>
              <a:r>
                <a:rPr lang="ru-RU" sz="1600" dirty="0">
                  <a:solidFill>
                    <a:srgbClr val="000000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ru-RU" sz="1600" dirty="0" err="1">
                  <a:solidFill>
                    <a:srgbClr val="000000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Pi</a:t>
              </a:r>
              <a:r>
                <a:rPr lang="ru-RU" sz="1600" dirty="0">
                  <a:solidFill>
                    <a:srgbClr val="000000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3B+</a:t>
              </a:r>
              <a:r>
                <a:rPr lang="en-US" sz="1600" dirty="0">
                  <a:solidFill>
                    <a:srgbClr val="000000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;</a:t>
              </a:r>
              <a:endParaRPr lang="ru-RU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" name="Овал 26"/>
            <p:cNvSpPr/>
            <p:nvPr/>
          </p:nvSpPr>
          <p:spPr>
            <a:xfrm>
              <a:off x="251520" y="1347614"/>
              <a:ext cx="514350" cy="514350"/>
            </a:xfrm>
            <a:prstGeom prst="ellipse">
              <a:avLst/>
            </a:prstGeom>
            <a:solidFill>
              <a:srgbClr val="960E0E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0" name="Прямоугольник 29"/>
            <p:cNvSpPr/>
            <p:nvPr/>
          </p:nvSpPr>
          <p:spPr>
            <a:xfrm>
              <a:off x="251520" y="1420123"/>
              <a:ext cx="51435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ru-RU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2.</a:t>
              </a:r>
            </a:p>
          </p:txBody>
        </p:sp>
      </p:grpSp>
      <p:grpSp>
        <p:nvGrpSpPr>
          <p:cNvPr id="8" name="Группа 7"/>
          <p:cNvGrpSpPr/>
          <p:nvPr/>
        </p:nvGrpSpPr>
        <p:grpSpPr>
          <a:xfrm>
            <a:off x="891174" y="2715349"/>
            <a:ext cx="7704856" cy="733050"/>
            <a:chOff x="251520" y="2067694"/>
            <a:chExt cx="5558610" cy="514350"/>
          </a:xfrm>
        </p:grpSpPr>
        <p:sp>
          <p:nvSpPr>
            <p:cNvPr id="31" name="Скругленный прямоугольник 30"/>
            <p:cNvSpPr/>
            <p:nvPr/>
          </p:nvSpPr>
          <p:spPr>
            <a:xfrm>
              <a:off x="560210" y="2108845"/>
              <a:ext cx="5249920" cy="432049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960E0E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32" name="Заголовок 1"/>
            <p:cNvSpPr txBox="1">
              <a:spLocks/>
            </p:cNvSpPr>
            <p:nvPr/>
          </p:nvSpPr>
          <p:spPr>
            <a:xfrm>
              <a:off x="881954" y="2186099"/>
              <a:ext cx="4853981" cy="27754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ru-RU" sz="1600" dirty="0">
                  <a:solidFill>
                    <a:srgbClr val="000000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Рассмотреть библиотеки на языке </a:t>
              </a:r>
              <a:r>
                <a:rPr lang="en-GB" sz="1600" dirty="0">
                  <a:solidFill>
                    <a:srgbClr val="000000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Node.JS</a:t>
              </a:r>
              <a:r>
                <a:rPr lang="ru-RU" sz="1600" dirty="0">
                  <a:solidFill>
                    <a:srgbClr val="000000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для обработки данных с датчика </a:t>
              </a:r>
              <a:r>
                <a:rPr lang="en-GB" sz="1600" dirty="0">
                  <a:solidFill>
                    <a:srgbClr val="000000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DHT11</a:t>
              </a:r>
              <a:endParaRPr lang="ru-RU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3" name="Овал 32"/>
            <p:cNvSpPr/>
            <p:nvPr/>
          </p:nvSpPr>
          <p:spPr>
            <a:xfrm>
              <a:off x="251520" y="2067694"/>
              <a:ext cx="514350" cy="514350"/>
            </a:xfrm>
            <a:prstGeom prst="ellipse">
              <a:avLst/>
            </a:prstGeom>
            <a:solidFill>
              <a:srgbClr val="960E0E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4" name="Прямоугольник 33"/>
            <p:cNvSpPr/>
            <p:nvPr/>
          </p:nvSpPr>
          <p:spPr>
            <a:xfrm>
              <a:off x="251520" y="2140203"/>
              <a:ext cx="51435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ru-RU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3.</a:t>
              </a:r>
            </a:p>
          </p:txBody>
        </p:sp>
      </p:grpSp>
      <p:sp>
        <p:nvSpPr>
          <p:cNvPr id="9" name="Прямоугольник 8"/>
          <p:cNvSpPr/>
          <p:nvPr/>
        </p:nvSpPr>
        <p:spPr>
          <a:xfrm>
            <a:off x="877769" y="494735"/>
            <a:ext cx="8495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dirty="0">
                <a:solidFill>
                  <a:srgbClr val="960E0E"/>
                </a:solidFill>
                <a:latin typeface="Arial" pitchFamily="34" charset="0"/>
                <a:cs typeface="Arial" pitchFamily="34" charset="0"/>
              </a:rPr>
              <a:t>Цели:</a:t>
            </a:r>
            <a:endParaRPr lang="ru-RU" dirty="0"/>
          </a:p>
        </p:txBody>
      </p:sp>
      <p:grpSp>
        <p:nvGrpSpPr>
          <p:cNvPr id="23" name="Группа 22"/>
          <p:cNvGrpSpPr/>
          <p:nvPr/>
        </p:nvGrpSpPr>
        <p:grpSpPr>
          <a:xfrm>
            <a:off x="891174" y="3689630"/>
            <a:ext cx="7704856" cy="733050"/>
            <a:chOff x="251520" y="2067694"/>
            <a:chExt cx="5558610" cy="514350"/>
          </a:xfrm>
        </p:grpSpPr>
        <p:sp>
          <p:nvSpPr>
            <p:cNvPr id="24" name="Скругленный прямоугольник 23"/>
            <p:cNvSpPr/>
            <p:nvPr/>
          </p:nvSpPr>
          <p:spPr>
            <a:xfrm>
              <a:off x="560210" y="2108845"/>
              <a:ext cx="5249920" cy="432049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960E0E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29" name="Заголовок 1"/>
            <p:cNvSpPr txBox="1">
              <a:spLocks/>
            </p:cNvSpPr>
            <p:nvPr/>
          </p:nvSpPr>
          <p:spPr>
            <a:xfrm>
              <a:off x="881954" y="2186099"/>
              <a:ext cx="4853981" cy="27754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ru-RU" sz="1600" dirty="0">
                  <a:solidFill>
                    <a:srgbClr val="000000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Реализовать домашнюю </a:t>
              </a:r>
              <a:r>
                <a:rPr lang="ru-RU" sz="1600" dirty="0" err="1">
                  <a:solidFill>
                    <a:srgbClr val="000000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метеостацию</a:t>
              </a:r>
              <a:r>
                <a:rPr lang="en-US" sz="1600" dirty="0">
                  <a:solidFill>
                    <a:srgbClr val="000000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.</a:t>
              </a:r>
              <a:endParaRPr lang="ru-RU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5" name="Овал 34"/>
            <p:cNvSpPr/>
            <p:nvPr/>
          </p:nvSpPr>
          <p:spPr>
            <a:xfrm>
              <a:off x="251520" y="2067694"/>
              <a:ext cx="514350" cy="514350"/>
            </a:xfrm>
            <a:prstGeom prst="ellipse">
              <a:avLst/>
            </a:prstGeom>
            <a:solidFill>
              <a:srgbClr val="960E0E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6" name="Прямоугольник 35"/>
            <p:cNvSpPr/>
            <p:nvPr/>
          </p:nvSpPr>
          <p:spPr>
            <a:xfrm>
              <a:off x="251520" y="2140203"/>
              <a:ext cx="514350" cy="2591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4</a:t>
              </a:r>
              <a:r>
                <a:rPr lang="ru-RU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.</a:t>
              </a:r>
            </a:p>
          </p:txBody>
        </p:sp>
      </p:grpSp>
      <p:pic>
        <p:nvPicPr>
          <p:cNvPr id="42" name="Рисунок 41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8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8424" y="16693"/>
            <a:ext cx="366326" cy="34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39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Группа 7"/>
          <p:cNvGrpSpPr/>
          <p:nvPr/>
        </p:nvGrpSpPr>
        <p:grpSpPr>
          <a:xfrm>
            <a:off x="166667" y="458887"/>
            <a:ext cx="2448272" cy="504056"/>
            <a:chOff x="332379" y="699542"/>
            <a:chExt cx="5249920" cy="432048"/>
          </a:xfrm>
        </p:grpSpPr>
        <p:grpSp>
          <p:nvGrpSpPr>
            <p:cNvPr id="9" name="Группа 8"/>
            <p:cNvGrpSpPr/>
            <p:nvPr/>
          </p:nvGrpSpPr>
          <p:grpSpPr>
            <a:xfrm>
              <a:off x="332379" y="699542"/>
              <a:ext cx="5249920" cy="432048"/>
              <a:chOff x="332379" y="699542"/>
              <a:chExt cx="5249920" cy="432048"/>
            </a:xfrm>
          </p:grpSpPr>
          <p:sp>
            <p:nvSpPr>
              <p:cNvPr id="11" name="Скругленный прямоугольник 10"/>
              <p:cNvSpPr/>
              <p:nvPr/>
            </p:nvSpPr>
            <p:spPr>
              <a:xfrm>
                <a:off x="332379" y="699542"/>
                <a:ext cx="5249920" cy="432048"/>
              </a:xfrm>
              <a:prstGeom prst="roundRect">
                <a:avLst/>
              </a:prstGeom>
              <a:solidFill>
                <a:schemeClr val="bg1"/>
              </a:solidFill>
              <a:ln w="12700">
                <a:solidFill>
                  <a:srgbClr val="960E0E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</p:txBody>
          </p:sp>
          <p:sp>
            <p:nvSpPr>
              <p:cNvPr id="12" name="Прямоугольник с двумя скругленными соседними углами 11"/>
              <p:cNvSpPr/>
              <p:nvPr/>
            </p:nvSpPr>
            <p:spPr>
              <a:xfrm rot="16200000">
                <a:off x="242369" y="789552"/>
                <a:ext cx="432048" cy="252028"/>
              </a:xfrm>
              <a:prstGeom prst="round2SameRect">
                <a:avLst>
                  <a:gd name="adj1" fmla="val 30840"/>
                  <a:gd name="adj2" fmla="val 0"/>
                </a:avLst>
              </a:prstGeom>
              <a:solidFill>
                <a:srgbClr val="960E0E"/>
              </a:solidFill>
              <a:ln>
                <a:solidFill>
                  <a:srgbClr val="960E0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  <p:sp>
          <p:nvSpPr>
            <p:cNvPr id="10" name="Заголовок 1"/>
            <p:cNvSpPr txBox="1">
              <a:spLocks/>
            </p:cNvSpPr>
            <p:nvPr/>
          </p:nvSpPr>
          <p:spPr>
            <a:xfrm>
              <a:off x="654123" y="776796"/>
              <a:ext cx="4853981" cy="27753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endParaRPr lang="ru-RU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4" name="Прямоугольник с одним скругленным углом 3"/>
          <p:cNvSpPr/>
          <p:nvPr/>
        </p:nvSpPr>
        <p:spPr>
          <a:xfrm flipV="1">
            <a:off x="0" y="0"/>
            <a:ext cx="9144000" cy="375386"/>
          </a:xfrm>
          <a:prstGeom prst="round1Rect">
            <a:avLst/>
          </a:prstGeom>
          <a:solidFill>
            <a:srgbClr val="960E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Заголовок 1"/>
          <p:cNvSpPr txBox="1">
            <a:spLocks/>
          </p:cNvSpPr>
          <p:nvPr/>
        </p:nvSpPr>
        <p:spPr>
          <a:xfrm>
            <a:off x="-324544" y="80634"/>
            <a:ext cx="7956376" cy="2775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16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Разработка домашней метеостанции на архитектуре одноплатных ПК</a:t>
            </a:r>
            <a:endParaRPr lang="ru-RU" sz="1600" dirty="0">
              <a:solidFill>
                <a:srgbClr val="960E0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18224" cy="339502"/>
          </a:xfrm>
          <a:prstGeom prst="rect">
            <a:avLst/>
          </a:prstGeom>
        </p:spPr>
      </p:pic>
      <p:sp>
        <p:nvSpPr>
          <p:cNvPr id="7" name="Заголовок 1"/>
          <p:cNvSpPr txBox="1">
            <a:spLocks/>
          </p:cNvSpPr>
          <p:nvPr/>
        </p:nvSpPr>
        <p:spPr>
          <a:xfrm>
            <a:off x="467325" y="507146"/>
            <a:ext cx="2101077" cy="4075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1800" b="1" dirty="0" err="1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Raspberry</a:t>
            </a:r>
            <a:r>
              <a:rPr lang="ru-RU" sz="1800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800" b="1" dirty="0" err="1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Pi</a:t>
            </a:r>
            <a:r>
              <a:rPr lang="ru-RU" sz="1800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3B+</a:t>
            </a:r>
            <a:endParaRPr lang="ru-RU" sz="1800" b="1" dirty="0">
              <a:solidFill>
                <a:schemeClr val="accent2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в презу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572000" y="1311610"/>
            <a:ext cx="4480497" cy="2520280"/>
          </a:xfrm>
          <a:prstGeom prst="rect">
            <a:avLst/>
          </a:prstGeom>
        </p:spPr>
      </p:pic>
      <p:pic>
        <p:nvPicPr>
          <p:cNvPr id="16" name="Рисунок 15" descr="Картинки по запросу Raspberry Pi 3 B+ картинка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666" y="1053073"/>
            <a:ext cx="4248472" cy="2891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Рисунок 16"/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8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8424" y="16693"/>
            <a:ext cx="366326" cy="34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482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cover/>
      </p:transition>
    </mc:Choice>
    <mc:Fallback xmlns="">
      <p:transition spd="slow">
        <p:cov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4545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с одним скругленным углом 3"/>
          <p:cNvSpPr/>
          <p:nvPr/>
        </p:nvSpPr>
        <p:spPr>
          <a:xfrm flipV="1">
            <a:off x="0" y="0"/>
            <a:ext cx="9144000" cy="375386"/>
          </a:xfrm>
          <a:prstGeom prst="round1Rect">
            <a:avLst/>
          </a:prstGeom>
          <a:solidFill>
            <a:srgbClr val="960E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Заголовок 1"/>
          <p:cNvSpPr txBox="1">
            <a:spLocks/>
          </p:cNvSpPr>
          <p:nvPr/>
        </p:nvSpPr>
        <p:spPr>
          <a:xfrm>
            <a:off x="-324544" y="80634"/>
            <a:ext cx="7956376" cy="2775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16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Разработка домашней </a:t>
            </a:r>
            <a:r>
              <a:rPr lang="ru-RU" sz="1600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метеостнации</a:t>
            </a:r>
            <a:r>
              <a:rPr lang="ru-RU" sz="16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на архитектуре одноплатных ПК</a:t>
            </a:r>
            <a:endParaRPr lang="ru-RU" sz="1600" dirty="0">
              <a:solidFill>
                <a:srgbClr val="960E0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18224" cy="339502"/>
          </a:xfrm>
          <a:prstGeom prst="rect">
            <a:avLst/>
          </a:prstGeom>
        </p:spPr>
      </p:pic>
      <p:pic>
        <p:nvPicPr>
          <p:cNvPr id="16" name="Рисунок 15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8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8424" y="16693"/>
            <a:ext cx="366326" cy="34200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A5F8ED66-D9CF-4CAA-ACDA-41C6434977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787" y="412280"/>
            <a:ext cx="3106053" cy="2050918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DC554751-7B52-4421-85E7-0ED2302487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69322" y="2555803"/>
            <a:ext cx="3202678" cy="2062630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2757F79E-1E3C-4F15-A6AD-E4C319B85FC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418610">
            <a:off x="4875371" y="1667344"/>
            <a:ext cx="3696216" cy="1905266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D8948D60-55F7-4A16-B523-0F0246949480}"/>
              </a:ext>
            </a:extLst>
          </p:cNvPr>
          <p:cNvSpPr txBox="1"/>
          <p:nvPr/>
        </p:nvSpPr>
        <p:spPr>
          <a:xfrm>
            <a:off x="5683771" y="1353933"/>
            <a:ext cx="20794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20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Banana Pi BPI-R2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5002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cover/>
      </p:transition>
    </mc:Choice>
    <mc:Fallback xmlns="">
      <p:transition spd="slow">
        <p:cover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с одним скругленным углом 3"/>
          <p:cNvSpPr/>
          <p:nvPr/>
        </p:nvSpPr>
        <p:spPr>
          <a:xfrm flipV="1">
            <a:off x="0" y="0"/>
            <a:ext cx="9144000" cy="375386"/>
          </a:xfrm>
          <a:prstGeom prst="round1Rect">
            <a:avLst/>
          </a:prstGeom>
          <a:solidFill>
            <a:srgbClr val="960E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Заголовок 1"/>
          <p:cNvSpPr txBox="1">
            <a:spLocks/>
          </p:cNvSpPr>
          <p:nvPr/>
        </p:nvSpPr>
        <p:spPr>
          <a:xfrm>
            <a:off x="-324544" y="80634"/>
            <a:ext cx="7956376" cy="2775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16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Разработка домашней метеостанции на архитектуре одноплатных ПК</a:t>
            </a:r>
            <a:endParaRPr lang="ru-RU" sz="1600" dirty="0">
              <a:solidFill>
                <a:srgbClr val="960E0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18224" cy="339502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8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8424" y="16693"/>
            <a:ext cx="366326" cy="342000"/>
          </a:xfrm>
          <a:prstGeom prst="rect">
            <a:avLst/>
          </a:prstGeom>
        </p:spPr>
      </p:pic>
      <p:graphicFrame>
        <p:nvGraphicFramePr>
          <p:cNvPr id="14" name="Google Shape;59;p9">
            <a:extLst>
              <a:ext uri="{FF2B5EF4-FFF2-40B4-BE49-F238E27FC236}">
                <a16:creationId xmlns:a16="http://schemas.microsoft.com/office/drawing/2014/main" id="{79D42A80-8604-4A95-B65C-AE7DEEA3966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01433306"/>
              </p:ext>
            </p:extLst>
          </p:nvPr>
        </p:nvGraphicFramePr>
        <p:xfrm>
          <a:off x="0" y="392079"/>
          <a:ext cx="9143999" cy="4267902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0617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214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669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3520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5858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12153"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000" dirty="0"/>
                        <a:t>Сравнение</a:t>
                      </a:r>
                      <a:endParaRPr sz="200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043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RPi 3</a:t>
                      </a:r>
                      <a:r>
                        <a:rPr lang="ru-RU" sz="1200" dirty="0"/>
                        <a:t> </a:t>
                      </a:r>
                      <a:r>
                        <a:rPr lang="en-US" sz="1200" dirty="0"/>
                        <a:t>Model B+</a:t>
                      </a:r>
                      <a:endParaRPr lang="en-US" sz="1200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ODROID-XU4</a:t>
                      </a:r>
                      <a:endParaRPr lang="en-US" sz="1200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 u="none" strike="noStrike" cap="none" dirty="0">
                          <a:effectLst/>
                          <a:sym typeface="Arial"/>
                        </a:rPr>
                        <a:t>Banana Pi BPI-R2</a:t>
                      </a:r>
                      <a:endParaRPr sz="1200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 u="none" strike="noStrike" cap="none" dirty="0">
                          <a:effectLst/>
                          <a:sym typeface="Arial"/>
                        </a:rPr>
                        <a:t>Orange Pi Win Plus</a:t>
                      </a:r>
                      <a:endParaRPr sz="1200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4622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ym typeface="Arial"/>
                        </a:rPr>
                        <a:t>OC</a:t>
                      </a:r>
                      <a:endParaRPr sz="1200" dirty="0">
                        <a:solidFill>
                          <a:srgbClr val="0C0C0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l-PL" sz="1200" dirty="0"/>
                        <a:t>Ubuntu, Debian, Fedora, Arch Linux, Gentoo, RISC OS, Android, Firefox OS, NetBSD, FreeBSD, Slackware, Tiny Core Linux, Windows 10 IOT</a:t>
                      </a:r>
                      <a:endParaRPr sz="12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-RU" sz="1200" dirty="0"/>
                        <a:t>HDMI</a:t>
                      </a:r>
                      <a:endParaRPr sz="12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-RU" sz="1200" dirty="0"/>
                        <a:t>1080p 30FPS</a:t>
                      </a:r>
                      <a:endParaRPr sz="12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Android, Ubuntu, Debian, Bananian</a:t>
                      </a:r>
                      <a:endParaRPr sz="12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Windows 10 IoT, Android, Ubuntu, Debian, Raspberry Pi</a:t>
                      </a:r>
                      <a:endParaRPr sz="12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0709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 dirty="0"/>
                        <a:t>Процессор и графическое ядро</a:t>
                      </a:r>
                      <a:endParaRPr sz="1200" dirty="0">
                        <a:solidFill>
                          <a:srgbClr val="0C0C0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 dirty="0"/>
                        <a:t>64</a:t>
                      </a:r>
                      <a:r>
                        <a:rPr lang="en-US" sz="1200" dirty="0"/>
                        <a:t>b</a:t>
                      </a:r>
                      <a:r>
                        <a:rPr lang="ru-RU" sz="1200" dirty="0"/>
                        <a:t> </a:t>
                      </a:r>
                      <a:r>
                        <a:rPr lang="ru-RU" sz="1200" dirty="0">
                          <a:sym typeface="Arial"/>
                        </a:rPr>
                        <a:t>4-ядерный</a:t>
                      </a:r>
                      <a:r>
                        <a:rPr lang="ru-RU" sz="1200" dirty="0"/>
                        <a:t> ARMv8 Cortex-A53 1.4 ГГц;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 dirty="0"/>
                        <a:t>Video Core IV® Multimedia;</a:t>
                      </a:r>
                      <a:endParaRPr sz="1200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Samsung Exynos5422</a:t>
                      </a:r>
                      <a:endParaRPr lang="ru-RU" sz="1200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Mali™-T628 MP6</a:t>
                      </a:r>
                      <a:endParaRPr lang="ru-RU" sz="1200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 dirty="0">
                          <a:sym typeface="Arial"/>
                        </a:rPr>
                        <a:t>32б 4-ядерный ARM Cortex-A7 до 1.3 ГГц;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 dirty="0">
                          <a:sym typeface="Arial"/>
                        </a:rPr>
                        <a:t>Mali-450 MP4;</a:t>
                      </a:r>
                      <a:endParaRPr lang="ru-RU" sz="1200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 dirty="0">
                          <a:sym typeface="Arial"/>
                        </a:rPr>
                        <a:t>64</a:t>
                      </a:r>
                      <a:r>
                        <a:rPr lang="en-US" sz="1200" dirty="0">
                          <a:sym typeface="Arial"/>
                        </a:rPr>
                        <a:t>b</a:t>
                      </a:r>
                      <a:r>
                        <a:rPr lang="ru-RU" sz="1200" dirty="0">
                          <a:sym typeface="Arial"/>
                        </a:rPr>
                        <a:t> 4-ядерный ARM Cortex-A53 1.2 ГГц;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 dirty="0">
                          <a:sym typeface="Arial"/>
                        </a:rPr>
                        <a:t>Mali-400MP2;</a:t>
                      </a:r>
                      <a:endParaRPr sz="1200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3644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 dirty="0"/>
                        <a:t>Периферия</a:t>
                      </a:r>
                      <a:endParaRPr sz="1200" dirty="0">
                        <a:solidFill>
                          <a:srgbClr val="0C0C0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 dirty="0"/>
                        <a:t>40 портов ввода-вывода общего назначения (GPIO), UART (Serial), I²C/TWI, SPI с селектором между двумя устройствами; пины питания: 3,3 В, 5 В и земля.</a:t>
                      </a:r>
                      <a:endParaRPr lang="en-US" sz="1200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30 pin — </a:t>
                      </a:r>
                      <a:r>
                        <a:rPr lang="ru-RU" sz="1200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интерфейсы </a:t>
                      </a:r>
                      <a:r>
                        <a:rPr lang="en-US" sz="1200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GPIO, I2C, SPI, UART, ADC,</a:t>
                      </a:r>
                      <a:r>
                        <a:rPr lang="ru-RU" sz="1200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r>
                        <a:rPr lang="en-US" sz="1200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2 pin — </a:t>
                      </a:r>
                      <a:r>
                        <a:rPr lang="ru-RU" sz="1200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интерфейсы </a:t>
                      </a:r>
                      <a:r>
                        <a:rPr lang="en-US" sz="1200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GPIO, I2C, I2S,</a:t>
                      </a:r>
                      <a:r>
                        <a:rPr lang="ru-RU" sz="1200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200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4 pin — </a:t>
                      </a:r>
                      <a:r>
                        <a:rPr lang="ru-RU" sz="1200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интерфейс </a:t>
                      </a:r>
                      <a:r>
                        <a:rPr lang="en-US" sz="1200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Serial (UART / RS-232)</a:t>
                      </a:r>
                      <a:endParaRPr sz="1200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200" dirty="0"/>
                        <a:t>40 Pins Header, 28 × GPIO, включая UART, I2C, SPI, PWM, I2S</a:t>
                      </a:r>
                      <a:endParaRPr lang="ru-RU" sz="1200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 dirty="0">
                          <a:sym typeface="Arial"/>
                        </a:rPr>
                        <a:t>40 контактов: GPIO (Интерфейс ввода/вывода общего назначения), Power (+5V, +3.3V и GND), UART, I2C, SPI</a:t>
                      </a:r>
                      <a:endParaRPr sz="1200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556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 dirty="0"/>
                        <a:t>Цена</a:t>
                      </a:r>
                      <a:endParaRPr sz="1200" dirty="0">
                        <a:solidFill>
                          <a:srgbClr val="0C0C0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 dirty="0"/>
                        <a:t>35$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200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85</a:t>
                      </a:r>
                      <a:r>
                        <a:rPr lang="en-US" sz="1200" dirty="0"/>
                        <a:t>$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200" dirty="0">
                          <a:sym typeface="Arial"/>
                        </a:rPr>
                        <a:t>85</a:t>
                      </a:r>
                      <a:r>
                        <a:rPr lang="en-US" sz="1200" dirty="0"/>
                        <a:t>$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  <a:tabLst/>
                        <a:defRPr/>
                      </a:pPr>
                      <a:r>
                        <a:rPr lang="ru-RU" sz="1200" dirty="0"/>
                        <a:t>56</a:t>
                      </a:r>
                      <a:r>
                        <a:rPr lang="en-US" sz="1200" dirty="0"/>
                        <a:t>$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61166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cover/>
      </p:transition>
    </mc:Choice>
    <mc:Fallback xmlns="">
      <p:transition spd="slow">
        <p:cover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с одним скругленным углом 3"/>
          <p:cNvSpPr/>
          <p:nvPr/>
        </p:nvSpPr>
        <p:spPr>
          <a:xfrm flipV="1">
            <a:off x="0" y="0"/>
            <a:ext cx="9144000" cy="375386"/>
          </a:xfrm>
          <a:prstGeom prst="round1Rect">
            <a:avLst/>
          </a:prstGeom>
          <a:solidFill>
            <a:srgbClr val="960E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Заголовок 1"/>
          <p:cNvSpPr txBox="1">
            <a:spLocks/>
          </p:cNvSpPr>
          <p:nvPr/>
        </p:nvSpPr>
        <p:spPr>
          <a:xfrm>
            <a:off x="-324544" y="80634"/>
            <a:ext cx="7956376" cy="2775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16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Разработка домашней метеостанции на архитектуре одноплатных ПК</a:t>
            </a:r>
            <a:endParaRPr lang="ru-RU" sz="1600" dirty="0">
              <a:solidFill>
                <a:srgbClr val="960E0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18224" cy="339502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8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8424" y="16693"/>
            <a:ext cx="366326" cy="342000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1A4D9BD-EFAB-4302-84D1-5FF655D8BA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9672" y="625498"/>
            <a:ext cx="5904656" cy="3892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996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cover/>
      </p:transition>
    </mc:Choice>
    <mc:Fallback xmlns="">
      <p:transition spd="slow">
        <p:cover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Группа 7"/>
          <p:cNvGrpSpPr/>
          <p:nvPr/>
        </p:nvGrpSpPr>
        <p:grpSpPr>
          <a:xfrm>
            <a:off x="1100351" y="548542"/>
            <a:ext cx="2448272" cy="504056"/>
            <a:chOff x="332379" y="699542"/>
            <a:chExt cx="5249920" cy="432048"/>
          </a:xfrm>
        </p:grpSpPr>
        <p:grpSp>
          <p:nvGrpSpPr>
            <p:cNvPr id="9" name="Группа 8"/>
            <p:cNvGrpSpPr/>
            <p:nvPr/>
          </p:nvGrpSpPr>
          <p:grpSpPr>
            <a:xfrm>
              <a:off x="332379" y="699542"/>
              <a:ext cx="5249920" cy="432048"/>
              <a:chOff x="332379" y="699542"/>
              <a:chExt cx="5249920" cy="432048"/>
            </a:xfrm>
          </p:grpSpPr>
          <p:sp>
            <p:nvSpPr>
              <p:cNvPr id="11" name="Скругленный прямоугольник 10"/>
              <p:cNvSpPr/>
              <p:nvPr/>
            </p:nvSpPr>
            <p:spPr>
              <a:xfrm>
                <a:off x="332379" y="699542"/>
                <a:ext cx="5249920" cy="432048"/>
              </a:xfrm>
              <a:prstGeom prst="roundRect">
                <a:avLst/>
              </a:prstGeom>
              <a:solidFill>
                <a:schemeClr val="bg1"/>
              </a:solidFill>
              <a:ln w="12700">
                <a:solidFill>
                  <a:srgbClr val="960E0E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</p:txBody>
          </p:sp>
          <p:sp>
            <p:nvSpPr>
              <p:cNvPr id="12" name="Прямоугольник с двумя скругленными соседними углами 11"/>
              <p:cNvSpPr/>
              <p:nvPr/>
            </p:nvSpPr>
            <p:spPr>
              <a:xfrm rot="16200000">
                <a:off x="242369" y="789552"/>
                <a:ext cx="432048" cy="252028"/>
              </a:xfrm>
              <a:prstGeom prst="round2SameRect">
                <a:avLst>
                  <a:gd name="adj1" fmla="val 30840"/>
                  <a:gd name="adj2" fmla="val 0"/>
                </a:avLst>
              </a:prstGeom>
              <a:solidFill>
                <a:srgbClr val="960E0E"/>
              </a:solidFill>
              <a:ln>
                <a:solidFill>
                  <a:srgbClr val="960E0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  <p:sp>
          <p:nvSpPr>
            <p:cNvPr id="10" name="Заголовок 1"/>
            <p:cNvSpPr txBox="1">
              <a:spLocks/>
            </p:cNvSpPr>
            <p:nvPr/>
          </p:nvSpPr>
          <p:spPr>
            <a:xfrm>
              <a:off x="654123" y="776796"/>
              <a:ext cx="4853981" cy="27753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endParaRPr lang="ru-RU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4" name="Прямоугольник с одним скругленным углом 3"/>
          <p:cNvSpPr/>
          <p:nvPr/>
        </p:nvSpPr>
        <p:spPr>
          <a:xfrm flipV="1">
            <a:off x="0" y="0"/>
            <a:ext cx="9144000" cy="375386"/>
          </a:xfrm>
          <a:prstGeom prst="round1Rect">
            <a:avLst/>
          </a:prstGeom>
          <a:solidFill>
            <a:srgbClr val="960E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Заголовок 1"/>
          <p:cNvSpPr txBox="1">
            <a:spLocks/>
          </p:cNvSpPr>
          <p:nvPr/>
        </p:nvSpPr>
        <p:spPr>
          <a:xfrm>
            <a:off x="-324544" y="80634"/>
            <a:ext cx="7956376" cy="2775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16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Разработка домашней метеостанции на архитектуре одноплатных ПК</a:t>
            </a:r>
            <a:endParaRPr lang="ru-RU" sz="1600" dirty="0">
              <a:solidFill>
                <a:srgbClr val="960E0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18224" cy="339502"/>
          </a:xfrm>
          <a:prstGeom prst="rect">
            <a:avLst/>
          </a:prstGeom>
        </p:spPr>
      </p:pic>
      <p:sp>
        <p:nvSpPr>
          <p:cNvPr id="7" name="Заголовок 1"/>
          <p:cNvSpPr txBox="1">
            <a:spLocks/>
          </p:cNvSpPr>
          <p:nvPr/>
        </p:nvSpPr>
        <p:spPr>
          <a:xfrm>
            <a:off x="1763688" y="557464"/>
            <a:ext cx="2101077" cy="4075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800" b="1" dirty="0" err="1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Raspbian</a:t>
            </a:r>
            <a:endParaRPr lang="ru-RU" sz="1800" b="1" dirty="0">
              <a:solidFill>
                <a:schemeClr val="accent2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3" name="Рисунок 12"/>
          <p:cNvPicPr/>
          <p:nvPr/>
        </p:nvPicPr>
        <p:blipFill>
          <a:blip r:embed="rId3"/>
          <a:stretch>
            <a:fillRect/>
          </a:stretch>
        </p:blipFill>
        <p:spPr>
          <a:xfrm>
            <a:off x="4499992" y="540697"/>
            <a:ext cx="3456384" cy="1845165"/>
          </a:xfrm>
          <a:prstGeom prst="rect">
            <a:avLst/>
          </a:prstGeom>
        </p:spPr>
      </p:pic>
      <p:pic>
        <p:nvPicPr>
          <p:cNvPr id="14" name="Рисунок 13"/>
          <p:cNvPicPr/>
          <p:nvPr/>
        </p:nvPicPr>
        <p:blipFill>
          <a:blip r:embed="rId4"/>
          <a:stretch>
            <a:fillRect/>
          </a:stretch>
        </p:blipFill>
        <p:spPr>
          <a:xfrm>
            <a:off x="4513699" y="2571750"/>
            <a:ext cx="3456384" cy="1944216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8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8424" y="16693"/>
            <a:ext cx="366326" cy="342000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E95F1345-BA5A-4FAE-9B40-28F0580B0AA4}"/>
              </a:ext>
            </a:extLst>
          </p:cNvPr>
          <p:cNvPicPr/>
          <p:nvPr/>
        </p:nvPicPr>
        <p:blipFill>
          <a:blip r:embed="rId7"/>
          <a:stretch>
            <a:fillRect/>
          </a:stretch>
        </p:blipFill>
        <p:spPr>
          <a:xfrm>
            <a:off x="654016" y="1202988"/>
            <a:ext cx="3456385" cy="3222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973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cover/>
      </p:transition>
    </mc:Choice>
    <mc:Fallback xmlns="">
      <p:transition spd="slow">
        <p:cover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Группа 7"/>
          <p:cNvGrpSpPr/>
          <p:nvPr/>
        </p:nvGrpSpPr>
        <p:grpSpPr>
          <a:xfrm>
            <a:off x="309112" y="510337"/>
            <a:ext cx="2894736" cy="586845"/>
            <a:chOff x="332379" y="699542"/>
            <a:chExt cx="5249920" cy="432048"/>
          </a:xfrm>
        </p:grpSpPr>
        <p:grpSp>
          <p:nvGrpSpPr>
            <p:cNvPr id="9" name="Группа 8"/>
            <p:cNvGrpSpPr/>
            <p:nvPr/>
          </p:nvGrpSpPr>
          <p:grpSpPr>
            <a:xfrm>
              <a:off x="332379" y="699542"/>
              <a:ext cx="5249920" cy="432048"/>
              <a:chOff x="332379" y="699542"/>
              <a:chExt cx="5249920" cy="432048"/>
            </a:xfrm>
          </p:grpSpPr>
          <p:sp>
            <p:nvSpPr>
              <p:cNvPr id="11" name="Скругленный прямоугольник 10"/>
              <p:cNvSpPr/>
              <p:nvPr/>
            </p:nvSpPr>
            <p:spPr>
              <a:xfrm>
                <a:off x="332379" y="699542"/>
                <a:ext cx="5249920" cy="432048"/>
              </a:xfrm>
              <a:prstGeom prst="roundRect">
                <a:avLst/>
              </a:prstGeom>
              <a:solidFill>
                <a:schemeClr val="bg1"/>
              </a:solidFill>
              <a:ln w="12700">
                <a:solidFill>
                  <a:srgbClr val="960E0E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</p:txBody>
          </p:sp>
          <p:sp>
            <p:nvSpPr>
              <p:cNvPr id="12" name="Прямоугольник с двумя скругленными соседними углами 11"/>
              <p:cNvSpPr/>
              <p:nvPr/>
            </p:nvSpPr>
            <p:spPr>
              <a:xfrm rot="16200000">
                <a:off x="242369" y="789552"/>
                <a:ext cx="432048" cy="252028"/>
              </a:xfrm>
              <a:prstGeom prst="round2SameRect">
                <a:avLst>
                  <a:gd name="adj1" fmla="val 30840"/>
                  <a:gd name="adj2" fmla="val 0"/>
                </a:avLst>
              </a:prstGeom>
              <a:solidFill>
                <a:srgbClr val="960E0E"/>
              </a:solidFill>
              <a:ln>
                <a:solidFill>
                  <a:srgbClr val="960E0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  <p:sp>
          <p:nvSpPr>
            <p:cNvPr id="10" name="Заголовок 1"/>
            <p:cNvSpPr txBox="1">
              <a:spLocks/>
            </p:cNvSpPr>
            <p:nvPr/>
          </p:nvSpPr>
          <p:spPr>
            <a:xfrm>
              <a:off x="654123" y="776796"/>
              <a:ext cx="4853981" cy="27753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endParaRPr lang="ru-RU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4" name="Прямоугольник с одним скругленным углом 3"/>
          <p:cNvSpPr/>
          <p:nvPr/>
        </p:nvSpPr>
        <p:spPr>
          <a:xfrm flipV="1">
            <a:off x="0" y="0"/>
            <a:ext cx="9144000" cy="375386"/>
          </a:xfrm>
          <a:prstGeom prst="round1Rect">
            <a:avLst/>
          </a:prstGeom>
          <a:solidFill>
            <a:srgbClr val="960E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Заголовок 1"/>
          <p:cNvSpPr txBox="1">
            <a:spLocks/>
          </p:cNvSpPr>
          <p:nvPr/>
        </p:nvSpPr>
        <p:spPr>
          <a:xfrm>
            <a:off x="-324544" y="80634"/>
            <a:ext cx="7956376" cy="2775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16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Разработка домашней метеостанции на архитектуре одноплатных ПК</a:t>
            </a:r>
            <a:endParaRPr lang="ru-RU" sz="1600" dirty="0">
              <a:solidFill>
                <a:srgbClr val="960E0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18224" cy="339502"/>
          </a:xfrm>
          <a:prstGeom prst="rect">
            <a:avLst/>
          </a:prstGeom>
        </p:spPr>
      </p:pic>
      <p:sp>
        <p:nvSpPr>
          <p:cNvPr id="7" name="Заголовок 1"/>
          <p:cNvSpPr txBox="1">
            <a:spLocks/>
          </p:cNvSpPr>
          <p:nvPr/>
        </p:nvSpPr>
        <p:spPr>
          <a:xfrm>
            <a:off x="459156" y="600469"/>
            <a:ext cx="2744692" cy="3017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1800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Домашняя </a:t>
            </a:r>
            <a:r>
              <a:rPr lang="ru-RU" sz="1800" b="1" dirty="0" err="1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метеостация</a:t>
            </a:r>
            <a:endParaRPr lang="ru-RU" sz="1800" b="1" dirty="0">
              <a:solidFill>
                <a:schemeClr val="accent2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5" name="Рисунок 14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8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8424" y="16693"/>
            <a:ext cx="366326" cy="342000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F74A607C-37E7-48AD-97D9-938CCC36E4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8067" y="1111983"/>
            <a:ext cx="2365460" cy="2141001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F8A88C8C-5032-4F1D-925D-3E95CC50B3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22735" y="397167"/>
            <a:ext cx="2133641" cy="1827511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C55367CF-C434-4E37-9271-D9C20744747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1793"/>
          <a:stretch/>
        </p:blipFill>
        <p:spPr>
          <a:xfrm>
            <a:off x="3242287" y="496599"/>
            <a:ext cx="1761761" cy="1932455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AD7C8417-265C-4B1D-838B-26723D0DDB8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21245" y="2178205"/>
            <a:ext cx="4150342" cy="2263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660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cover/>
      </p:transition>
    </mc:Choice>
    <mc:Fallback xmlns="">
      <p:transition spd="slow">
        <p:cover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Группа 7"/>
          <p:cNvGrpSpPr/>
          <p:nvPr/>
        </p:nvGrpSpPr>
        <p:grpSpPr>
          <a:xfrm>
            <a:off x="309112" y="510337"/>
            <a:ext cx="2894736" cy="586845"/>
            <a:chOff x="332379" y="699542"/>
            <a:chExt cx="5249920" cy="432048"/>
          </a:xfrm>
        </p:grpSpPr>
        <p:grpSp>
          <p:nvGrpSpPr>
            <p:cNvPr id="9" name="Группа 8"/>
            <p:cNvGrpSpPr/>
            <p:nvPr/>
          </p:nvGrpSpPr>
          <p:grpSpPr>
            <a:xfrm>
              <a:off x="332379" y="699542"/>
              <a:ext cx="5249920" cy="432048"/>
              <a:chOff x="332379" y="699542"/>
              <a:chExt cx="5249920" cy="432048"/>
            </a:xfrm>
          </p:grpSpPr>
          <p:sp>
            <p:nvSpPr>
              <p:cNvPr id="11" name="Скругленный прямоугольник 10"/>
              <p:cNvSpPr/>
              <p:nvPr/>
            </p:nvSpPr>
            <p:spPr>
              <a:xfrm>
                <a:off x="332379" y="699542"/>
                <a:ext cx="5249920" cy="432048"/>
              </a:xfrm>
              <a:prstGeom prst="roundRect">
                <a:avLst/>
              </a:prstGeom>
              <a:solidFill>
                <a:schemeClr val="bg1"/>
              </a:solidFill>
              <a:ln w="12700">
                <a:solidFill>
                  <a:srgbClr val="960E0E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</p:txBody>
          </p:sp>
          <p:sp>
            <p:nvSpPr>
              <p:cNvPr id="12" name="Прямоугольник с двумя скругленными соседними углами 11"/>
              <p:cNvSpPr/>
              <p:nvPr/>
            </p:nvSpPr>
            <p:spPr>
              <a:xfrm rot="16200000">
                <a:off x="242369" y="789552"/>
                <a:ext cx="432048" cy="252028"/>
              </a:xfrm>
              <a:prstGeom prst="round2SameRect">
                <a:avLst>
                  <a:gd name="adj1" fmla="val 30840"/>
                  <a:gd name="adj2" fmla="val 0"/>
                </a:avLst>
              </a:prstGeom>
              <a:solidFill>
                <a:srgbClr val="960E0E"/>
              </a:solidFill>
              <a:ln>
                <a:solidFill>
                  <a:srgbClr val="960E0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  <p:sp>
          <p:nvSpPr>
            <p:cNvPr id="10" name="Заголовок 1"/>
            <p:cNvSpPr txBox="1">
              <a:spLocks/>
            </p:cNvSpPr>
            <p:nvPr/>
          </p:nvSpPr>
          <p:spPr>
            <a:xfrm>
              <a:off x="654123" y="776796"/>
              <a:ext cx="4853981" cy="27753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endParaRPr lang="ru-RU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4" name="Прямоугольник с одним скругленным углом 3"/>
          <p:cNvSpPr/>
          <p:nvPr/>
        </p:nvSpPr>
        <p:spPr>
          <a:xfrm flipV="1">
            <a:off x="0" y="0"/>
            <a:ext cx="9144000" cy="375386"/>
          </a:xfrm>
          <a:prstGeom prst="round1Rect">
            <a:avLst/>
          </a:prstGeom>
          <a:solidFill>
            <a:srgbClr val="960E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Заголовок 1"/>
          <p:cNvSpPr txBox="1">
            <a:spLocks/>
          </p:cNvSpPr>
          <p:nvPr/>
        </p:nvSpPr>
        <p:spPr>
          <a:xfrm>
            <a:off x="-324544" y="80634"/>
            <a:ext cx="7956376" cy="2775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16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Разработка домашней метеостанции на архитектуре одноплатных ПК</a:t>
            </a:r>
            <a:endParaRPr lang="ru-RU" sz="1600" dirty="0">
              <a:solidFill>
                <a:srgbClr val="960E0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18224" cy="339502"/>
          </a:xfrm>
          <a:prstGeom prst="rect">
            <a:avLst/>
          </a:prstGeom>
        </p:spPr>
      </p:pic>
      <p:sp>
        <p:nvSpPr>
          <p:cNvPr id="7" name="Заголовок 1"/>
          <p:cNvSpPr txBox="1">
            <a:spLocks/>
          </p:cNvSpPr>
          <p:nvPr/>
        </p:nvSpPr>
        <p:spPr>
          <a:xfrm>
            <a:off x="459156" y="600469"/>
            <a:ext cx="2744692" cy="3017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1800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Домашняя </a:t>
            </a:r>
            <a:r>
              <a:rPr lang="ru-RU" sz="1800" b="1" dirty="0" err="1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метеостация</a:t>
            </a:r>
            <a:endParaRPr lang="ru-RU" sz="1800" b="1" dirty="0">
              <a:solidFill>
                <a:schemeClr val="accent2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5" name="Рисунок 14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8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8424" y="16693"/>
            <a:ext cx="366326" cy="342000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AD7C8417-265C-4B1D-838B-26723D0DDB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2362" y="1851670"/>
            <a:ext cx="4150342" cy="2263009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3D2FCA4B-3585-438A-8C4E-E22A76187B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24847" y="494935"/>
            <a:ext cx="3193703" cy="4075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765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cover/>
      </p:transition>
    </mc:Choice>
    <mc:Fallback xmlns="">
      <p:transition spd="slow">
        <p:cover/>
      </p:transition>
    </mc:Fallback>
  </mc:AlternateContent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877</TotalTime>
  <Words>400</Words>
  <Application>Microsoft Office PowerPoint</Application>
  <PresentationFormat>Экран (16:9)</PresentationFormat>
  <Paragraphs>66</Paragraphs>
  <Slides>12</Slides>
  <Notes>0</Notes>
  <HiddenSlides>0</HiddenSlides>
  <MMClips>2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6" baseType="lpstr">
      <vt:lpstr>Arial</vt:lpstr>
      <vt:lpstr>Calibri</vt:lpstr>
      <vt:lpstr>Times New Roman</vt:lpstr>
      <vt:lpstr>Тема Office</vt:lpstr>
      <vt:lpstr>Презентация PowerPoint</vt:lpstr>
      <vt:lpstr>Разработка домашней метеостанции на архитектуре одноплатных ПК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Разработка домашней метеостанции на архитектуре одноплатных ПК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IS</dc:creator>
  <cp:lastModifiedBy>Kirill .</cp:lastModifiedBy>
  <cp:revision>105</cp:revision>
  <dcterms:created xsi:type="dcterms:W3CDTF">2018-03-04T18:38:01Z</dcterms:created>
  <dcterms:modified xsi:type="dcterms:W3CDTF">2020-12-08T14:19:01Z</dcterms:modified>
</cp:coreProperties>
</file>